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34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jpeg" ContentType="image/jpeg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7" r:id="rId2"/>
    <p:sldId id="265" r:id="rId3"/>
    <p:sldId id="258" r:id="rId4"/>
    <p:sldId id="259" r:id="rId5"/>
    <p:sldId id="260" r:id="rId6"/>
    <p:sldId id="286" r:id="rId7"/>
    <p:sldId id="287" r:id="rId8"/>
    <p:sldId id="323" r:id="rId9"/>
    <p:sldId id="324" r:id="rId10"/>
    <p:sldId id="325" r:id="rId11"/>
    <p:sldId id="288" r:id="rId12"/>
    <p:sldId id="303" r:id="rId13"/>
    <p:sldId id="274" r:id="rId14"/>
    <p:sldId id="302" r:id="rId15"/>
    <p:sldId id="310" r:id="rId16"/>
    <p:sldId id="307" r:id="rId17"/>
    <p:sldId id="322" r:id="rId18"/>
    <p:sldId id="291" r:id="rId19"/>
    <p:sldId id="292" r:id="rId20"/>
    <p:sldId id="293" r:id="rId21"/>
    <p:sldId id="319" r:id="rId22"/>
    <p:sldId id="294" r:id="rId23"/>
    <p:sldId id="295" r:id="rId24"/>
    <p:sldId id="296" r:id="rId25"/>
    <p:sldId id="297" r:id="rId26"/>
    <p:sldId id="298" r:id="rId27"/>
    <p:sldId id="328" r:id="rId28"/>
    <p:sldId id="321" r:id="rId29"/>
    <p:sldId id="283" r:id="rId30"/>
    <p:sldId id="326" r:id="rId31"/>
    <p:sldId id="327" r:id="rId32"/>
    <p:sldId id="263" r:id="rId33"/>
    <p:sldId id="285" r:id="rId34"/>
    <p:sldId id="264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handouts2" frameSlides="1"/>
  <p:showPr showNarration="1">
    <p:present/>
    <p:sldAll/>
    <p:penClr>
      <a:prstClr val="red"/>
    </p:penClr>
    <p:extLst>
      <p:ext uri="{EC167BDD-8182-4AB7-AECC-EB403E3ABB37}">
        <p14:laserClr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>
          <a:srgbClr val="FF0000"/>
        </p14:laserClr>
      </p:ext>
      <p:ext uri="{2FDB2607-1784-4EEB-B798-7EB5836EED8A}">
        <p14:showMediaCtrls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"/>
      </p:ext>
    </p:extLst>
  </p:showPr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21244" autoAdjust="0"/>
    <p:restoredTop sz="94606" autoAdjust="0"/>
  </p:normalViewPr>
  <p:slideViewPr>
    <p:cSldViewPr snapToGrid="0" snapToObjects="1">
      <p:cViewPr>
        <p:scale>
          <a:sx n="76" d="100"/>
          <a:sy n="76" d="100"/>
        </p:scale>
        <p:origin x="-1048" y="-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3D58B-9E1C-4243-8A95-3A8D6D6AF55E}" type="datetimeFigureOut">
              <a:rPr lang="en-US" smtClean="0"/>
              <a:pPr/>
              <a:t>10/24/14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48661-40EC-E741-A5A8-417130C38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86733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F16BF-FAE2-3346-9574-A6FB19FDB3EF}" type="datetimeFigureOut">
              <a:rPr lang="en-US" smtClean="0"/>
              <a:pPr/>
              <a:t>10/24/14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FA3C2-BE5E-894B-A5B5-7A2DAE51C3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99165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Owner:</a:t>
            </a:r>
            <a:r>
              <a:rPr lang="en-US" baseline="0" dirty="0" smtClean="0"/>
              <a:t> </a:t>
            </a:r>
            <a:r>
              <a:rPr lang="en-US" dirty="0" smtClean="0">
                <a:latin typeface="Georgia"/>
                <a:cs typeface="Georgia"/>
              </a:rPr>
              <a:t>brief background/experience/skills and expertise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CFA3C2-BE5E-894B-A5B5-7A2DAE51C35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93829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4992-3BB1-F641-A2E7-5DFC6C993AE2}" type="datetimeFigureOut">
              <a:rPr lang="en-US" smtClean="0"/>
              <a:pPr/>
              <a:t>10/24/14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1B74-CB33-B947-8E7A-1E0EB1A94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8468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4992-3BB1-F641-A2E7-5DFC6C993AE2}" type="datetimeFigureOut">
              <a:rPr lang="en-US" smtClean="0"/>
              <a:pPr/>
              <a:t>10/24/14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1B74-CB33-B947-8E7A-1E0EB1A94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72984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4992-3BB1-F641-A2E7-5DFC6C993AE2}" type="datetimeFigureOut">
              <a:rPr lang="en-US" smtClean="0"/>
              <a:pPr/>
              <a:t>10/24/14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1B74-CB33-B947-8E7A-1E0EB1A94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5692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4992-3BB1-F641-A2E7-5DFC6C993AE2}" type="datetimeFigureOut">
              <a:rPr lang="en-US" smtClean="0"/>
              <a:pPr/>
              <a:t>10/24/14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1B74-CB33-B947-8E7A-1E0EB1A94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1357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4992-3BB1-F641-A2E7-5DFC6C993AE2}" type="datetimeFigureOut">
              <a:rPr lang="en-US" smtClean="0"/>
              <a:pPr/>
              <a:t>10/24/14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1B74-CB33-B947-8E7A-1E0EB1A94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66989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4992-3BB1-F641-A2E7-5DFC6C993AE2}" type="datetimeFigureOut">
              <a:rPr lang="en-US" smtClean="0"/>
              <a:pPr/>
              <a:t>10/24/14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1B74-CB33-B947-8E7A-1E0EB1A94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0788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4992-3BB1-F641-A2E7-5DFC6C993AE2}" type="datetimeFigureOut">
              <a:rPr lang="en-US" smtClean="0"/>
              <a:pPr/>
              <a:t>10/24/14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1B74-CB33-B947-8E7A-1E0EB1A94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13334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4992-3BB1-F641-A2E7-5DFC6C993AE2}" type="datetimeFigureOut">
              <a:rPr lang="en-US" smtClean="0"/>
              <a:pPr/>
              <a:t>10/24/14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1B74-CB33-B947-8E7A-1E0EB1A94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60744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4992-3BB1-F641-A2E7-5DFC6C993AE2}" type="datetimeFigureOut">
              <a:rPr lang="en-US" smtClean="0"/>
              <a:pPr/>
              <a:t>10/24/14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1B74-CB33-B947-8E7A-1E0EB1A94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29816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4992-3BB1-F641-A2E7-5DFC6C993AE2}" type="datetimeFigureOut">
              <a:rPr lang="en-US" smtClean="0"/>
              <a:pPr/>
              <a:t>10/24/14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1B74-CB33-B947-8E7A-1E0EB1A94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86117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4992-3BB1-F641-A2E7-5DFC6C993AE2}" type="datetimeFigureOut">
              <a:rPr lang="en-US" smtClean="0"/>
              <a:pPr/>
              <a:t>10/24/14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1B74-CB33-B947-8E7A-1E0EB1A94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83557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04992-3BB1-F641-A2E7-5DFC6C993AE2}" type="datetimeFigureOut">
              <a:rPr lang="en-US" smtClean="0"/>
              <a:pPr/>
              <a:t>10/24/14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E1B74-CB33-B947-8E7A-1E0EB1A94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770123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hyperlink" Target="http://issuu.com/dentistaypaciente/docs/d_p_63_noviembre13" TargetMode="External"/><Relationship Id="rId5" Type="http://schemas.openxmlformats.org/officeDocument/2006/relationships/image" Target="../media/image7.jpeg"/><Relationship Id="rId6" Type="http://schemas.openxmlformats.org/officeDocument/2006/relationships/hyperlink" Target="http://issuu.com/dentistaypaciente/docs/d_p_62_octubre13" TargetMode="External"/><Relationship Id="rId7" Type="http://schemas.openxmlformats.org/officeDocument/2006/relationships/image" Target="../media/image8.jpeg"/><Relationship Id="rId8" Type="http://schemas.openxmlformats.org/officeDocument/2006/relationships/hyperlink" Target="http://issuu.com/dentistaypaciente/docs/r_d_p_61_septiembre13" TargetMode="External"/><Relationship Id="rId9" Type="http://schemas.openxmlformats.org/officeDocument/2006/relationships/image" Target="../media/image9.jpeg"/><Relationship Id="rId10" Type="http://schemas.openxmlformats.org/officeDocument/2006/relationships/hyperlink" Target="http://issuu.com/dentistaypaciente/docs/r_d_p60_agosto2013" TargetMode="External"/><Relationship Id="rId11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ssuu.com/dentistaypaciente/docs/d_p_64_diciembre2013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"/>
            <a:ext cx="879157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0937" y="2971800"/>
            <a:ext cx="82170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Georgia"/>
                <a:cs typeface="Georgia"/>
              </a:rPr>
              <a:t>Tzedakah: </a:t>
            </a:r>
          </a:p>
          <a:p>
            <a:pPr algn="ctr"/>
            <a:r>
              <a:rPr lang="en-US" sz="36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Georgia"/>
                <a:cs typeface="Georgia"/>
              </a:rPr>
              <a:t>The Dental ALMS Foundation</a:t>
            </a:r>
          </a:p>
          <a:p>
            <a:pPr algn="ctr"/>
            <a:endParaRPr lang="en-US" sz="3200" dirty="0">
              <a:latin typeface="Georgia"/>
              <a:cs typeface="Georgia"/>
            </a:endParaRPr>
          </a:p>
        </p:txBody>
      </p:sp>
      <p:pic>
        <p:nvPicPr>
          <p:cNvPr id="5" name="Picture 3" descr="banner_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5638800"/>
            <a:ext cx="9144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64704992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p14:dur="0"/>
    </mc:Choice>
    <mc:Fallback>
      <mp:transition xmlns:mp="http://schemas.microsoft.com/office/mac/powerpoint/2008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1066800" y="0"/>
            <a:ext cx="102108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Businesses\BATTLE FOR D 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1867544" y="447104"/>
            <a:ext cx="10744200" cy="579120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/>
                <a:cs typeface="Georgia"/>
              </a:rPr>
              <a:t>An</a:t>
            </a:r>
            <a:r>
              <a:rPr lang="en-US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 </a:t>
            </a:r>
            <a:r>
              <a:rPr lang="en-US" sz="40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/>
                <a:cs typeface="Georgia"/>
              </a:rPr>
              <a:t>educational, factually correct, comic based on a dental theme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525963"/>
          </a:xfrm>
        </p:spPr>
        <p:txBody>
          <a:bodyPr/>
          <a:lstStyle/>
          <a:p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Entertaining</a:t>
            </a:r>
          </a:p>
          <a:p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Martial Arts</a:t>
            </a:r>
          </a:p>
          <a:p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Comedy</a:t>
            </a:r>
          </a:p>
          <a:p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Dental Education</a:t>
            </a:r>
          </a:p>
          <a:p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Healthy Eating</a:t>
            </a:r>
          </a:p>
          <a:p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Moral Values </a:t>
            </a:r>
          </a:p>
          <a:p>
            <a:endParaRPr 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12429491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AJ\Desktop\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247035"/>
            <a:ext cx="9144000" cy="5916706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45629613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8994" y="2707270"/>
            <a:ext cx="723499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2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/>
                <a:cs typeface="Georgia"/>
              </a:rPr>
              <a:t> Characters</a:t>
            </a:r>
            <a:endParaRPr lang="en-US" sz="92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Georgia"/>
              <a:cs typeface="Georgia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635" y="3342309"/>
            <a:ext cx="9655365" cy="2514600"/>
          </a:xfrm>
        </p:spPr>
        <p:txBody>
          <a:bodyPr>
            <a:noAutofit/>
          </a:bodyPr>
          <a:lstStyle/>
          <a:p>
            <a:endParaRPr lang="en-US" sz="4800" b="1" dirty="0" smtClean="0">
              <a:latin typeface="Algerian" panose="04020705040A02060702" pitchFamily="82" charset="0"/>
            </a:endParaRPr>
          </a:p>
          <a:p>
            <a:endParaRPr lang="en-US" sz="4800" b="1" dirty="0">
              <a:latin typeface="Algerian" panose="04020705040A02060702" pitchFamily="82" charset="0"/>
            </a:endParaRPr>
          </a:p>
          <a:p>
            <a:endParaRPr lang="en-US" sz="4800" b="1" dirty="0" smtClean="0">
              <a:latin typeface="Algerian" panose="04020705040A02060702" pitchFamily="82" charset="0"/>
            </a:endParaRPr>
          </a:p>
          <a:p>
            <a:endParaRPr lang="en-US" sz="4800" b="1" dirty="0">
              <a:latin typeface="Algerian" panose="04020705040A02060702" pitchFamily="82" charset="0"/>
            </a:endParaRPr>
          </a:p>
          <a:p>
            <a:endParaRPr lang="en-US" sz="4800" b="1" dirty="0" smtClean="0">
              <a:latin typeface="Algerian" panose="04020705040A02060702" pitchFamily="82" charset="0"/>
            </a:endParaRPr>
          </a:p>
          <a:p>
            <a:endParaRPr lang="en-US" sz="4800" b="1" dirty="0">
              <a:latin typeface="Algerian" panose="04020705040A02060702" pitchFamily="82" charset="0"/>
            </a:endParaRPr>
          </a:p>
          <a:p>
            <a:endParaRPr lang="en-US" sz="4800" b="1" dirty="0" smtClean="0">
              <a:latin typeface="Algerian" panose="04020705040A02060702" pitchFamily="82" charset="0"/>
            </a:endParaRPr>
          </a:p>
          <a:p>
            <a:endParaRPr lang="en-US" sz="4800" b="1" dirty="0">
              <a:latin typeface="Algerian" panose="04020705040A02060702" pitchFamily="82" charset="0"/>
            </a:endParaRPr>
          </a:p>
          <a:p>
            <a:endParaRPr lang="en-US" sz="4800" b="1" dirty="0" smtClean="0">
              <a:latin typeface="Algerian" panose="04020705040A02060702" pitchFamily="82" charset="0"/>
            </a:endParaRPr>
          </a:p>
          <a:p>
            <a:endParaRPr lang="en-US" sz="4800" b="1" dirty="0" smtClean="0">
              <a:latin typeface="Algerian" panose="04020705040A02060702" pitchFamily="82" charset="0"/>
            </a:endParaRPr>
          </a:p>
          <a:p>
            <a:endParaRPr lang="en-US" sz="4800" b="1" dirty="0" smtClean="0">
              <a:latin typeface="Algerian" panose="04020705040A02060702" pitchFamily="82" charset="0"/>
            </a:endParaRPr>
          </a:p>
          <a:p>
            <a:endParaRPr lang="en-US" sz="4800" b="1" dirty="0">
              <a:latin typeface="Algerian" panose="04020705040A02060702" pitchFamily="82" charset="0"/>
            </a:endParaRPr>
          </a:p>
          <a:p>
            <a:endParaRPr lang="en-US" sz="4800" b="1" dirty="0" smtClean="0">
              <a:latin typeface="Algerian" panose="04020705040A02060702" pitchFamily="82" charset="0"/>
            </a:endParaRPr>
          </a:p>
          <a:p>
            <a:endParaRPr lang="en-US" sz="4800" b="1" dirty="0">
              <a:latin typeface="Algerian" panose="04020705040A02060702" pitchFamily="82" charset="0"/>
            </a:endParaRPr>
          </a:p>
          <a:p>
            <a:endParaRPr lang="en-US" sz="4800" b="1" dirty="0" smtClean="0">
              <a:latin typeface="Algerian" panose="04020705040A02060702" pitchFamily="82" charset="0"/>
            </a:endParaRPr>
          </a:p>
          <a:p>
            <a:r>
              <a:rPr lang="en-US" sz="7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Mistral" panose="03090702030407020403" pitchFamily="66" charset="0"/>
              </a:rPr>
              <a:t>Three Superheroes</a:t>
            </a:r>
          </a:p>
          <a:p>
            <a:r>
              <a:rPr lang="en-US" sz="72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istral" panose="03090702030407020403" pitchFamily="66" charset="0"/>
              </a:rPr>
              <a:t>Seven Villains</a:t>
            </a:r>
          </a:p>
          <a:p>
            <a:r>
              <a:rPr lang="en-US" sz="7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Mistral" panose="03090702030407020403" pitchFamily="66" charset="0"/>
              </a:rPr>
              <a:t>Mad Scientist </a:t>
            </a:r>
          </a:p>
          <a:p>
            <a:r>
              <a:rPr lang="en-US" sz="72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Mistral" panose="03090702030407020403" pitchFamily="66" charset="0"/>
              </a:rPr>
              <a:t>Dog</a:t>
            </a:r>
            <a:endParaRPr lang="en-US" sz="72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Mistral" panose="03090702030407020403" pitchFamily="66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76675325"/>
      </p:ext>
    </p:extLst>
  </p:cSld>
  <p:clrMapOvr>
    <a:masterClrMapping/>
  </p:clrMapOvr>
  <mc:AlternateContent xmlns:mp="http://schemas.microsoft.com/office/mac/powerpoint/2008/main">
    <mc:Choice Requires="mp">
      <mp:transition>
        <mp:cube dir="r"/>
      </mp:transition>
    </mc:Choice>
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 xmlns:mp="http://schemas.microsoft.com/office/mac/powerpoint/2008/main">
      <p:transition>
        <p:cover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07539"/>
            <a:ext cx="8229600" cy="1143000"/>
          </a:xfrm>
        </p:spPr>
        <p:txBody>
          <a:bodyPr>
            <a:noAutofit/>
          </a:bodyPr>
          <a:lstStyle/>
          <a:p>
            <a:r>
              <a:rPr lang="en-US" sz="92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/>
                <a:cs typeface="Georgia"/>
              </a:rPr>
              <a:t>Superheroes</a:t>
            </a:r>
            <a:endParaRPr lang="en-US" sz="92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Georgia"/>
              <a:cs typeface="Georgia"/>
            </a:endParaRPr>
          </a:p>
        </p:txBody>
      </p:sp>
    </p:spTree>
  </p:cSld>
  <p:clrMapOvr>
    <a:masterClrMapping/>
  </p:clrMapOvr>
  <mc:AlternateContent xmlns:mp="http://schemas.microsoft.com/office/mac/powerpoint/2008/main">
    <mc:Choice Requires="mp">
      <mp:transition>
        <mp:flip/>
      </mp:transition>
    </mc:Choice>
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 xmlns:mp="http://schemas.microsoft.com/office/mac/powerpoint/2008/main">
      <p:transition>
        <p:newsflash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813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i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Papyrus" panose="03070502060502030205" pitchFamily="66" charset="0"/>
              </a:rPr>
              <a:t>Dental </a:t>
            </a:r>
            <a:r>
              <a:rPr lang="en-US" sz="4800" b="1" i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Papyrus" panose="03070502060502030205" pitchFamily="66" charset="0"/>
              </a:rPr>
              <a:t>Perfectionman</a:t>
            </a:r>
            <a:endParaRPr lang="en-US" sz="4800" b="1" i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Papyrus" panose="03070502060502030205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989" y="960187"/>
            <a:ext cx="5417161" cy="5897813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37985668"/>
      </p:ext>
    </p:extLst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Papyrus"/>
                <a:cs typeface="Papyrus"/>
              </a:rPr>
              <a:t>Perla</a:t>
            </a:r>
            <a:r>
              <a:rPr lang="en-US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Papyrus"/>
                <a:cs typeface="Papyrus"/>
              </a:rPr>
              <a:t> Blanca</a:t>
            </a:r>
            <a:endParaRPr lang="en-US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Papyrus"/>
              <a:cs typeface="Papyrus"/>
            </a:endParaRP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Papyrus"/>
                <a:cs typeface="Papyrus"/>
              </a:rPr>
              <a:t>Ortho</a:t>
            </a:r>
            <a:endParaRPr lang="en-US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Papyrus"/>
              <a:cs typeface="Papyrus"/>
            </a:endParaRPr>
          </a:p>
        </p:txBody>
      </p:sp>
    </p:spTree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E:\Businesses\FOUNDATION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314150" y="225096"/>
            <a:ext cx="6351779" cy="6394909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2529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Papyrus"/>
                <a:cs typeface="Papyrus"/>
              </a:rPr>
              <a:t>Anti</a:t>
            </a:r>
            <a:endParaRPr lang="en-US" sz="4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Papyrus"/>
              <a:cs typeface="Papyrus"/>
            </a:endParaRPr>
          </a:p>
        </p:txBody>
      </p:sp>
      <p:pic>
        <p:nvPicPr>
          <p:cNvPr id="4" name="Content Placeholder 3" descr="photo 4.JPG"/>
          <p:cNvPicPr>
            <a:picLocks noGrp="1" noChangeAspect="1"/>
          </p:cNvPicPr>
          <p:nvPr>
            <p:ph idx="1"/>
          </p:nvPr>
        </p:nvPicPr>
        <p:blipFill>
          <a:blip r:embed="rId2"/>
          <a:srcRect l="-51441" r="-51441"/>
          <a:stretch>
            <a:fillRect/>
          </a:stretch>
        </p:blipFill>
        <p:spPr/>
      </p:pic>
    </p:spTree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180" y="2416559"/>
            <a:ext cx="8229600" cy="1143000"/>
          </a:xfrm>
        </p:spPr>
        <p:txBody>
          <a:bodyPr>
            <a:noAutofit/>
          </a:bodyPr>
          <a:lstStyle/>
          <a:p>
            <a:r>
              <a:rPr lang="en-US" sz="92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/>
                <a:cs typeface="Georgia"/>
              </a:rPr>
              <a:t>Villains</a:t>
            </a:r>
            <a:endParaRPr lang="en-US" sz="92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Georgia"/>
              <a:cs typeface="Georgia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65"/>
            <a:ext cx="8229600" cy="1143000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Chiller" panose="04020404031007020602" pitchFamily="82" charset="0"/>
              </a:rPr>
              <a:t>Plaque Attack</a:t>
            </a:r>
            <a:endParaRPr 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424" y="1166965"/>
            <a:ext cx="4594976" cy="5691035"/>
          </a:xfrm>
          <a:prstGeom prst="rect">
            <a:avLst/>
          </a:prstGeom>
        </p:spPr>
      </p:pic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Chiller" panose="04020404031007020602" pitchFamily="82" charset="0"/>
              </a:rPr>
              <a:t>Sweet Tooth Sam</a:t>
            </a:r>
            <a:endParaRPr 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863" y="1143000"/>
            <a:ext cx="5681060" cy="5556703"/>
          </a:xfrm>
          <a:prstGeom prst="rect">
            <a:avLst/>
          </a:prstGeom>
        </p:spPr>
      </p:pic>
    </p:spTree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aCIDic</a:t>
            </a:r>
            <a:endParaRPr 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60" y="1300657"/>
            <a:ext cx="5034201" cy="5440362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96"/>
            <a:ext cx="8229600" cy="1143000"/>
          </a:xfrm>
        </p:spPr>
        <p:txBody>
          <a:bodyPr/>
          <a:lstStyle/>
          <a:p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Cathy Cavity</a:t>
            </a:r>
            <a:endParaRPr 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95" y="1153096"/>
            <a:ext cx="4341407" cy="5508220"/>
          </a:xfrm>
          <a:prstGeom prst="rect">
            <a:avLst/>
          </a:prstGeo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28"/>
            <a:ext cx="8229600" cy="1143000"/>
          </a:xfrm>
        </p:spPr>
        <p:txBody>
          <a:bodyPr/>
          <a:lstStyle/>
          <a:p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Ginger </a:t>
            </a:r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Vitis</a:t>
            </a:r>
            <a:endParaRPr 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551" y="1165228"/>
            <a:ext cx="4628393" cy="5503738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Chiller" panose="04020404031007020602" pitchFamily="82" charset="0"/>
              </a:rPr>
              <a:t>Foul Mouth Frank</a:t>
            </a:r>
            <a:endParaRPr 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08" y="942461"/>
            <a:ext cx="5814733" cy="5650966"/>
          </a:xfrm>
          <a:prstGeom prst="rect">
            <a:avLst/>
          </a:prstGeo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>
            <a:prstTxWarp prst="textDeflateBottom">
              <a:avLst/>
            </a:prstTxWarp>
            <a:noAutofit/>
          </a:bodyPr>
          <a:lstStyle/>
          <a:p>
            <a:r>
              <a:rPr lang="en-US" sz="8000" b="1" i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Chiller" panose="04020404031007020602" pitchFamily="82" charset="0"/>
              </a:rPr>
              <a:t>Roothless</a:t>
            </a:r>
            <a:r>
              <a:rPr lang="en-US" sz="8000" b="1" i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Chiller" panose="04020404031007020602" pitchFamily="82" charset="0"/>
              </a:rPr>
              <a:t> Toothless</a:t>
            </a:r>
            <a:endParaRPr lang="en-US" sz="8000" b="1" i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Chiller" panose="04020404031007020602" pitchFamily="82" charset="0"/>
            </a:endParaRPr>
          </a:p>
        </p:txBody>
      </p:sp>
      <p:pic>
        <p:nvPicPr>
          <p:cNvPr id="3074" name="Picture 2" descr="C:\Users\AJ\Desktop\The Battle for Dental Perfection\Roothless Toothless A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523059" y="1600200"/>
            <a:ext cx="4260795" cy="525780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479163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940" y="79602"/>
            <a:ext cx="8229600" cy="1173614"/>
          </a:xfrm>
        </p:spPr>
        <p:txBody>
          <a:bodyPr>
            <a:normAutofit/>
          </a:bodyPr>
          <a:lstStyle/>
          <a:p>
            <a:r>
              <a:rPr lang="en-US" sz="4000" b="1" i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Chiller" panose="04020404031007020602" pitchFamily="82" charset="0"/>
              </a:rPr>
              <a:t>Dr. </a:t>
            </a:r>
            <a:r>
              <a:rPr lang="en-US" sz="4000" b="1" i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Chiller" panose="04020404031007020602" pitchFamily="82" charset="0"/>
              </a:rPr>
              <a:t>Racuza</a:t>
            </a:r>
            <a:endParaRPr lang="en-US" sz="4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Californian FB" panose="0207040306080B030204" pitchFamily="18" charset="0"/>
              <a:cs typeface="AngsanaUPC" panose="02020603050405020304" pitchFamily="18" charset="-34"/>
            </a:endParaRPr>
          </a:p>
        </p:txBody>
      </p:sp>
      <p:pic>
        <p:nvPicPr>
          <p:cNvPr id="4" name="Picture 3" descr="phot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858" y="1253216"/>
            <a:ext cx="3609144" cy="560478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8281994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6055"/>
            <a:ext cx="8229600" cy="8382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 pitchFamily="18" charset="0"/>
              </a:rPr>
              <a:t>About </a:t>
            </a:r>
            <a:br>
              <a:rPr lang="en-US" sz="3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 pitchFamily="18" charset="0"/>
              </a:rPr>
            </a:br>
            <a:r>
              <a:rPr lang="en-US" sz="3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 pitchFamily="18" charset="0"/>
              </a:rPr>
              <a:t>The Dental ALMS Foundation</a:t>
            </a:r>
            <a:endParaRPr lang="en-US" sz="24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839200" cy="4114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/>
                <a:cs typeface="Georgia"/>
              </a:rPr>
              <a:t>Company</a:t>
            </a:r>
            <a:r>
              <a:rPr lang="en-US" dirty="0" smtClean="0">
                <a:latin typeface="Georgia"/>
                <a:cs typeface="Georgia"/>
              </a:rPr>
              <a:t>: Tzedakah: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smtClean="0">
                <a:latin typeface="Georgia"/>
                <a:cs typeface="Georgia"/>
              </a:rPr>
              <a:t>                      The Dental ALMS Foundation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/>
                <a:cs typeface="Georgia"/>
              </a:rPr>
              <a:t>Owner</a:t>
            </a:r>
            <a:r>
              <a:rPr lang="en-US" dirty="0" smtClean="0">
                <a:latin typeface="Georgia"/>
                <a:cs typeface="Georgia"/>
              </a:rPr>
              <a:t>:      Alfred L. Martinez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/>
                <a:cs typeface="Georgia"/>
              </a:rPr>
              <a:t>Industry</a:t>
            </a:r>
            <a:r>
              <a:rPr lang="en-US" dirty="0" smtClean="0">
                <a:latin typeface="Georgia"/>
                <a:cs typeface="Georgia"/>
              </a:rPr>
              <a:t>:  Dental Education</a:t>
            </a:r>
          </a:p>
          <a:p>
            <a:pPr marL="457200" lvl="1" indent="0">
              <a:buNone/>
            </a:pPr>
            <a:endParaRPr lang="en-US" sz="1700" dirty="0">
              <a:solidFill>
                <a:srgbClr val="000000"/>
              </a:solidFill>
              <a:latin typeface="Georgia"/>
              <a:cs typeface="Georgia"/>
            </a:endParaRPr>
          </a:p>
          <a:p>
            <a:pPr marL="0" indent="0">
              <a:buNone/>
            </a:pPr>
            <a:endParaRPr lang="en-US" sz="2100" dirty="0">
              <a:solidFill>
                <a:srgbClr val="000000"/>
              </a:solidFill>
              <a:latin typeface="Georgia"/>
              <a:cs typeface="Georgia"/>
            </a:endParaRPr>
          </a:p>
          <a:p>
            <a:pPr>
              <a:buNone/>
            </a:pPr>
            <a:endParaRPr lang="en-US" dirty="0" smtClean="0"/>
          </a:p>
        </p:txBody>
      </p:sp>
      <p:pic>
        <p:nvPicPr>
          <p:cNvPr id="7" name="Picture 3" descr="banner_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5562600"/>
            <a:ext cx="914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3948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40963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 pitchFamily="18" charset="0"/>
              </a:rPr>
              <a:t>Educational App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 pitchFamily="18" charset="0"/>
              </a:rPr>
              <a:t>App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Dental Education</a:t>
            </a:r>
          </a:p>
          <a:p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Moral Education</a:t>
            </a:r>
          </a:p>
          <a:p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Tooth Brushing Reminder</a:t>
            </a:r>
          </a:p>
          <a:p>
            <a:pPr>
              <a:buNone/>
            </a:pP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   (Twice a day)</a:t>
            </a:r>
          </a:p>
          <a:p>
            <a:endParaRPr lang="en-US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Georgia"/>
              <a:cs typeface="Georgia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729"/>
            <a:ext cx="8229600" cy="702089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 pitchFamily="18" charset="0"/>
              </a:rPr>
              <a:t>Upcoming activities</a:t>
            </a:r>
            <a:endParaRPr lang="en-US" sz="36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70179"/>
            <a:ext cx="8839200" cy="41148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+Enter Incubation Program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+Enter The Genesis Generation Challenge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Develop App With </a:t>
            </a:r>
            <a:r>
              <a:rPr 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iCORE</a:t>
            </a:r>
            <a:endParaRPr lang="en-US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Georgia"/>
              <a:cs typeface="Georgia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Create Marketing/Fundraising Video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Utilize Crowd Funding Platforms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Seek Grant Funding/Sponsors/Investors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Hold Networking/Fundraising/Media Event</a:t>
            </a:r>
          </a:p>
          <a:p>
            <a:pPr marL="0" indent="0">
              <a:lnSpc>
                <a:spcPct val="150000"/>
              </a:lnSpc>
              <a:buNone/>
            </a:pPr>
            <a:endParaRPr lang="en-US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Georgia"/>
              <a:cs typeface="Georgia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endParaRPr lang="en-US" sz="1700" dirty="0">
              <a:solidFill>
                <a:srgbClr val="000000"/>
              </a:solidFill>
              <a:latin typeface="Georgia"/>
              <a:cs typeface="Georgia"/>
            </a:endParaRPr>
          </a:p>
          <a:p>
            <a:pPr marL="0" indent="0">
              <a:buNone/>
            </a:pPr>
            <a:endParaRPr lang="en-US" sz="2100" dirty="0">
              <a:solidFill>
                <a:srgbClr val="000000"/>
              </a:solidFill>
              <a:latin typeface="Georgia"/>
              <a:cs typeface="Georgia"/>
            </a:endParaRPr>
          </a:p>
          <a:p>
            <a:pPr>
              <a:buNone/>
            </a:pPr>
            <a:endParaRPr lang="en-US" dirty="0" smtClean="0"/>
          </a:p>
        </p:txBody>
      </p:sp>
      <p:pic>
        <p:nvPicPr>
          <p:cNvPr id="7" name="Picture 3" descr="banner_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5562600"/>
            <a:ext cx="914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543813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729"/>
            <a:ext cx="8229600" cy="702089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 pitchFamily="18" charset="0"/>
              </a:rPr>
              <a:t>Future Plans</a:t>
            </a:r>
            <a:endParaRPr lang="en-US" sz="36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70179"/>
            <a:ext cx="8839200" cy="41148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App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Web Channel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Interactive Professional Tools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Promotional Products (Online Store)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Costumes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Video Games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3D Animated Cartoon 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3 Full-Feature Films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>
              <a:latin typeface="Georgia"/>
              <a:cs typeface="Georgia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endParaRPr lang="en-US" sz="1700" dirty="0">
              <a:solidFill>
                <a:srgbClr val="000000"/>
              </a:solidFill>
              <a:latin typeface="Georgia"/>
              <a:cs typeface="Georgia"/>
            </a:endParaRPr>
          </a:p>
          <a:p>
            <a:pPr marL="0" indent="0">
              <a:buNone/>
            </a:pPr>
            <a:endParaRPr lang="en-US" sz="2100" dirty="0">
              <a:solidFill>
                <a:srgbClr val="000000"/>
              </a:solidFill>
              <a:latin typeface="Georgia"/>
              <a:cs typeface="Georgia"/>
            </a:endParaRPr>
          </a:p>
          <a:p>
            <a:pPr>
              <a:buNone/>
            </a:pPr>
            <a:endParaRPr lang="en-US" dirty="0" smtClean="0"/>
          </a:p>
        </p:txBody>
      </p:sp>
      <p:pic>
        <p:nvPicPr>
          <p:cNvPr id="7" name="Picture 3" descr="banner_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5562600"/>
            <a:ext cx="914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0313610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772" y="1838390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/>
                <a:cs typeface="Georgia"/>
              </a:rPr>
              <a:t/>
            </a:r>
            <a:br>
              <a:rPr lang="en-US" sz="80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/>
                <a:cs typeface="Georgia"/>
              </a:rPr>
            </a:br>
            <a:r>
              <a:rPr lang="en-US" sz="80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/>
                <a:cs typeface="Georgia"/>
              </a:rPr>
              <a:t>THANK YOU</a:t>
            </a:r>
            <a:endParaRPr lang="en-US" sz="80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Georgia"/>
              <a:cs typeface="Georgia"/>
            </a:endParaRPr>
          </a:p>
        </p:txBody>
      </p:sp>
      <p:pic>
        <p:nvPicPr>
          <p:cNvPr id="4" name="Picture 3" descr="banner_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5562600"/>
            <a:ext cx="914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798121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613"/>
            <a:ext cx="8229600" cy="8382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 pitchFamily="18" charset="0"/>
              </a:rPr>
              <a:t>Problem Statement</a:t>
            </a:r>
            <a:endParaRPr lang="en-US" sz="24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839200" cy="41148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i="1" dirty="0" smtClean="0">
                <a:solidFill>
                  <a:srgbClr val="000000"/>
                </a:solidFill>
                <a:latin typeface="Georgia" panose="02040502050405020303" pitchFamily="18" charset="0"/>
                <a:cs typeface="Georgia"/>
              </a:rPr>
              <a:t>  </a:t>
            </a:r>
            <a:r>
              <a:rPr lang="en-US" sz="2400" b="1" i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 panose="02040502050405020303" pitchFamily="18" charset="0"/>
                <a:cs typeface="Georgia"/>
              </a:rPr>
              <a:t>Movies, video games, apps and other forms of entertainment make old and most current forms of education outdated.  New, engaging and relatable means of instruction are needed to captivate young minds. </a:t>
            </a:r>
            <a:endParaRPr lang="en-US" sz="2400" b="1" i="1" dirty="0">
              <a:solidFill>
                <a:srgbClr val="000000"/>
              </a:solidFill>
              <a:latin typeface="Georgia" panose="02040502050405020303" pitchFamily="18" charset="0"/>
              <a:cs typeface="Georgia"/>
            </a:endParaRPr>
          </a:p>
          <a:p>
            <a:pPr marL="0" indent="0">
              <a:buNone/>
            </a:pPr>
            <a:endParaRPr lang="en-US" sz="2100" dirty="0">
              <a:solidFill>
                <a:srgbClr val="000000"/>
              </a:solidFill>
              <a:latin typeface="Georgia"/>
              <a:cs typeface="Georgia"/>
            </a:endParaRPr>
          </a:p>
          <a:p>
            <a:pPr>
              <a:buNone/>
            </a:pPr>
            <a:endParaRPr lang="en-US" dirty="0" smtClean="0"/>
          </a:p>
        </p:txBody>
      </p:sp>
      <p:pic>
        <p:nvPicPr>
          <p:cNvPr id="7" name="Picture 3" descr="banner_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5562600"/>
            <a:ext cx="914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7609267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0481"/>
            <a:ext cx="8229600" cy="8382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 pitchFamily="18" charset="0"/>
              </a:rPr>
              <a:t>Products</a:t>
            </a:r>
            <a:endParaRPr lang="en-US" sz="3600" b="1" dirty="0">
              <a:solidFill>
                <a:srgbClr val="376092"/>
              </a:solidFill>
              <a:latin typeface="Georg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312" y="978681"/>
            <a:ext cx="8917488" cy="4896026"/>
          </a:xfrm>
        </p:spPr>
        <p:txBody>
          <a:bodyPr>
            <a:normAutofit fontScale="85000" lnSpcReduction="20000"/>
          </a:bodyPr>
          <a:lstStyle/>
          <a:p>
            <a:pPr marL="0" indent="0" hangingPunct="0">
              <a:buNone/>
            </a:pP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Dental Education Package:</a:t>
            </a:r>
          </a:p>
          <a:p>
            <a:pPr marL="0" indent="0" hangingPunct="0">
              <a:buNone/>
            </a:pP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Teaching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dental hygiene, healthy eating, morals, values, work 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ethic and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encouraging a desire to learn.</a:t>
            </a:r>
          </a:p>
          <a:p>
            <a:pPr hangingPunct="0"/>
            <a:endParaRPr lang="en-US" dirty="0" smtClean="0"/>
          </a:p>
          <a:p>
            <a:pPr marL="514350" indent="-514350" hangingPunct="0">
              <a:buAutoNum type="arabicParenR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Georgia" panose="02040502050405020303" pitchFamily="18" charset="0"/>
              </a:rPr>
              <a:t>Dental Magazine</a:t>
            </a:r>
          </a:p>
          <a:p>
            <a:pPr marL="514350" indent="-514350" hangingPunct="0">
              <a:buAutoNum type="arabicParenR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Georgia" panose="02040502050405020303" pitchFamily="18" charset="0"/>
              </a:rPr>
              <a:t>Comic Book</a:t>
            </a:r>
          </a:p>
          <a:p>
            <a:pPr marL="514350" indent="-514350" hangingPunct="0">
              <a:buAutoNum type="arabicParenR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Georgia" panose="02040502050405020303" pitchFamily="18" charset="0"/>
              </a:rPr>
              <a:t>App educating on dental decline, behavior and teeth brushing reminders</a:t>
            </a:r>
          </a:p>
          <a:p>
            <a:pPr marL="514350" indent="-514350" hangingPunct="0">
              <a:buAutoNum type="arabicParenR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Georgia" panose="02040502050405020303" pitchFamily="18" charset="0"/>
              </a:rPr>
              <a:t>Martial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Georgia" panose="02040502050405020303" pitchFamily="18" charset="0"/>
              </a:rPr>
              <a:t>arts program, proper brushing techniques, 3D animated video program on dental health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Georgia" panose="02040502050405020303" pitchFamily="18" charset="0"/>
              </a:rPr>
              <a:t>decline </a:t>
            </a:r>
          </a:p>
          <a:p>
            <a:pPr marL="514350" indent="-514350" hangingPunct="0">
              <a:buAutoNum type="arabicParenR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Georgia" panose="02040502050405020303" pitchFamily="18" charset="0"/>
                <a:cs typeface="Georgia"/>
              </a:rPr>
              <a:t>Professional Education Package and Licensing for Dental Schools, Government Programs and Dentists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Georgia" panose="02040502050405020303" pitchFamily="18" charset="0"/>
                <a:cs typeface="Georgia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  <a:latin typeface="Georgia" panose="02040502050405020303" pitchFamily="18" charset="0"/>
              <a:cs typeface="Georgia"/>
            </a:endParaRPr>
          </a:p>
        </p:txBody>
      </p:sp>
      <p:pic>
        <p:nvPicPr>
          <p:cNvPr id="7" name="Picture 3" descr="banner_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5562600"/>
            <a:ext cx="914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28186972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1200">
        <p14:flip dir="r"/>
      </p:transition>
    </mc:Choice>
    <mc:Fallback>
      <mp:transition xmlns:mp="http://schemas.microsoft.com/office/mac/powerpoint/2008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0481"/>
            <a:ext cx="8229600" cy="8382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 pitchFamily="18" charset="0"/>
              </a:rPr>
              <a:t>How am I different?</a:t>
            </a:r>
            <a:endParaRPr lang="en-US" sz="36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839200" cy="4114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/>
                <a:cs typeface="Georgia"/>
              </a:rPr>
              <a:t>Characters </a:t>
            </a:r>
            <a:r>
              <a:rPr lang="en-US" dirty="0" smtClean="0">
                <a:solidFill>
                  <a:srgbClr val="376092"/>
                </a:solidFill>
                <a:latin typeface="Georgia"/>
                <a:cs typeface="Georgia"/>
              </a:rPr>
              <a:t> 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(Trademarked)</a:t>
            </a:r>
            <a:endParaRPr lang="en-US" dirty="0" smtClean="0">
              <a:solidFill>
                <a:srgbClr val="376092"/>
              </a:solidFill>
              <a:latin typeface="Georgia"/>
              <a:cs typeface="Georgia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/>
                <a:cs typeface="Georgia"/>
              </a:rPr>
              <a:t>Curriculum</a:t>
            </a:r>
            <a:r>
              <a:rPr lang="en-US" dirty="0" smtClean="0">
                <a:solidFill>
                  <a:srgbClr val="376092"/>
                </a:solidFill>
                <a:latin typeface="Georgia"/>
                <a:cs typeface="Georgia"/>
              </a:rPr>
              <a:t> </a:t>
            </a: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(Patented)</a:t>
            </a:r>
            <a:endParaRPr lang="en-US" dirty="0" smtClean="0">
              <a:solidFill>
                <a:srgbClr val="376092"/>
              </a:solidFill>
              <a:latin typeface="Georgia"/>
              <a:cs typeface="Georgia"/>
            </a:endParaRPr>
          </a:p>
          <a:p>
            <a:pPr>
              <a:lnSpc>
                <a:spcPct val="150000"/>
              </a:lnSpc>
            </a:pPr>
            <a:r>
              <a:rPr lang="en-US" sz="30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/>
                <a:cs typeface="Georgia"/>
              </a:rPr>
              <a:t>Content</a:t>
            </a:r>
            <a:r>
              <a:rPr lang="en-US" sz="3000" dirty="0" smtClean="0">
                <a:solidFill>
                  <a:srgbClr val="376092"/>
                </a:solidFill>
                <a:latin typeface="Georgia"/>
                <a:cs typeface="Georgia"/>
              </a:rPr>
              <a:t>         </a:t>
            </a:r>
            <a:r>
              <a:rPr lang="en-US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(Copyrighted)</a:t>
            </a:r>
            <a:endParaRPr lang="en-US" sz="2100" dirty="0" smtClean="0">
              <a:solidFill>
                <a:srgbClr val="000000"/>
              </a:solidFill>
              <a:latin typeface="Georgia"/>
              <a:cs typeface="Georgia"/>
            </a:endParaRPr>
          </a:p>
          <a:p>
            <a:pPr>
              <a:buNone/>
            </a:pPr>
            <a:endParaRPr lang="en-US" dirty="0" smtClean="0"/>
          </a:p>
        </p:txBody>
      </p:sp>
      <p:pic>
        <p:nvPicPr>
          <p:cNvPr id="7" name="Picture 3" descr="banner_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5562600"/>
            <a:ext cx="914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11226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0481"/>
            <a:ext cx="8229600" cy="8382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Georgia" pitchFamily="18" charset="0"/>
              </a:rPr>
              <a:t>Current Achievements</a:t>
            </a:r>
            <a:endParaRPr lang="en-US" sz="36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839200" cy="4114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Characters  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Curriculum </a:t>
            </a:r>
          </a:p>
          <a:p>
            <a:pPr>
              <a:lnSpc>
                <a:spcPct val="150000"/>
              </a:lnSpc>
            </a:pPr>
            <a:r>
              <a:rPr lang="en-US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Content      </a:t>
            </a:r>
            <a:r>
              <a:rPr lang="en-US" sz="3000" dirty="0" smtClean="0">
                <a:solidFill>
                  <a:srgbClr val="376092"/>
                </a:solidFill>
                <a:latin typeface="Georgia"/>
                <a:cs typeface="Georgi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Social Media</a:t>
            </a:r>
          </a:p>
          <a:p>
            <a:pPr>
              <a:lnSpc>
                <a:spcPct val="150000"/>
              </a:lnSpc>
            </a:pPr>
            <a:r>
              <a:rPr lang="en-US" sz="3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Georgia"/>
                <a:cs typeface="Georgia"/>
              </a:rPr>
              <a:t>Team Building  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7" name="Picture 3" descr="banner_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5562600"/>
            <a:ext cx="914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96926478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4400">
        <p14:honeycomb/>
      </p:transition>
    </mc:Choice>
    <mc:Fallback>
      <mp:transition xmlns:mp="http://schemas.microsoft.com/office/mac/powerpoint/2008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Users\AJ\Desktop\DYP Social Med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01040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r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dentistaypaciente.com.mx/galerias/portadas/portadaSitio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1905000" cy="251460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dentistaypaciente.com.mx/galerias/portadas/portada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733800"/>
            <a:ext cx="1885950" cy="251460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dentistaypaciente.com.mx/galerias/portadas/D&amp;P62Octubre2013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387436" y="796636"/>
            <a:ext cx="1898073" cy="251460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dentistaypaciente.com.mx/galerias/portadas/PortadaD&amp;P61..jp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810000"/>
            <a:ext cx="1870364" cy="251460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dentistaypaciente.com.mx/galerias/portadas/agoto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324600" y="841663"/>
            <a:ext cx="1870364" cy="251460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0674259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31351</TotalTime>
  <Words>317</Words>
  <Application>Microsoft Office PowerPoint</Application>
  <PresentationFormat>On-screen Show (4:3)</PresentationFormat>
  <Paragraphs>100</Paragraphs>
  <Slides>34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About  The Dental ALMS Foundation</vt:lpstr>
      <vt:lpstr>Problem Statement</vt:lpstr>
      <vt:lpstr>Products</vt:lpstr>
      <vt:lpstr>How am I different?</vt:lpstr>
      <vt:lpstr>Current Achievements</vt:lpstr>
      <vt:lpstr>Slide 8</vt:lpstr>
      <vt:lpstr>Slide 9</vt:lpstr>
      <vt:lpstr>Slide 10</vt:lpstr>
      <vt:lpstr>Slide 11</vt:lpstr>
      <vt:lpstr>An educational, factually correct, comic based on a dental theme </vt:lpstr>
      <vt:lpstr>Slide 13</vt:lpstr>
      <vt:lpstr>Slide 14</vt:lpstr>
      <vt:lpstr>Slide 15</vt:lpstr>
      <vt:lpstr>Superheroes</vt:lpstr>
      <vt:lpstr>Dental Perfectionman</vt:lpstr>
      <vt:lpstr>Perla Blanca</vt:lpstr>
      <vt:lpstr>Ortho</vt:lpstr>
      <vt:lpstr>Anti</vt:lpstr>
      <vt:lpstr>Villains</vt:lpstr>
      <vt:lpstr>Plaque Attack</vt:lpstr>
      <vt:lpstr>Sweet Tooth Sam</vt:lpstr>
      <vt:lpstr>aCIDic</vt:lpstr>
      <vt:lpstr>Cathy Cavity</vt:lpstr>
      <vt:lpstr>Ginger Vitis</vt:lpstr>
      <vt:lpstr>Foul Mouth Frank</vt:lpstr>
      <vt:lpstr>Roothless Toothless</vt:lpstr>
      <vt:lpstr>Dr. Racuza</vt:lpstr>
      <vt:lpstr>Educational App </vt:lpstr>
      <vt:lpstr>App </vt:lpstr>
      <vt:lpstr>Upcoming activities</vt:lpstr>
      <vt:lpstr>Future Plans</vt:lpstr>
      <vt:lpstr> THANK YOU</vt:lpstr>
    </vt:vector>
  </TitlesOfParts>
  <LinksUpToDate>false</LinksUpToDate>
  <SharedDoc>false</SharedDoc>
  <HyperlinksChanged>false</HyperlinksChanged>
  <AppVersion>12.0258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Joshua Chautin</cp:lastModifiedBy>
  <cp:revision>48</cp:revision>
  <cp:lastPrinted>2014-02-13T17:09:35Z</cp:lastPrinted>
  <dcterms:created xsi:type="dcterms:W3CDTF">2014-10-24T06:56:06Z</dcterms:created>
  <dcterms:modified xsi:type="dcterms:W3CDTF">2014-10-27T02:09:51Z</dcterms:modified>
</cp:coreProperties>
</file>